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1" r:id="rId2"/>
    <p:sldId id="265" r:id="rId3"/>
    <p:sldId id="374" r:id="rId4"/>
    <p:sldId id="268" r:id="rId5"/>
    <p:sldId id="384" r:id="rId6"/>
    <p:sldId id="388" r:id="rId7"/>
    <p:sldId id="389" r:id="rId8"/>
    <p:sldId id="391" r:id="rId9"/>
    <p:sldId id="392" r:id="rId10"/>
    <p:sldId id="393" r:id="rId11"/>
    <p:sldId id="323" r:id="rId12"/>
    <p:sldId id="382" r:id="rId13"/>
    <p:sldId id="386" r:id="rId14"/>
    <p:sldId id="385" r:id="rId15"/>
    <p:sldId id="383" r:id="rId16"/>
    <p:sldId id="387" r:id="rId17"/>
    <p:sldId id="394" r:id="rId18"/>
    <p:sldId id="354" r:id="rId19"/>
    <p:sldId id="405" r:id="rId20"/>
    <p:sldId id="395" r:id="rId21"/>
    <p:sldId id="396" r:id="rId22"/>
    <p:sldId id="399" r:id="rId23"/>
    <p:sldId id="401" r:id="rId24"/>
    <p:sldId id="400" r:id="rId25"/>
    <p:sldId id="397" r:id="rId26"/>
    <p:sldId id="398" r:id="rId27"/>
    <p:sldId id="403" r:id="rId28"/>
    <p:sldId id="402" r:id="rId29"/>
    <p:sldId id="304" r:id="rId30"/>
    <p:sldId id="305" r:id="rId31"/>
    <p:sldId id="313" r:id="rId32"/>
    <p:sldId id="3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BD30"/>
    <a:srgbClr val="ECDCCD"/>
    <a:srgbClr val="FEF2DB"/>
    <a:srgbClr val="FFF3DD"/>
    <a:srgbClr val="6A7331"/>
    <a:srgbClr val="948E82"/>
    <a:srgbClr val="FFFFFF"/>
    <a:srgbClr val="36174D"/>
    <a:srgbClr val="FF0000"/>
    <a:srgbClr val="7F2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3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6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344A4-A264-4766-9370-CEBF5A3F07EF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550D6-F9F7-43B7-971C-E98F5A374BC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5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550D6-F9F7-43B7-971C-E98F5A374B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73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550D6-F9F7-43B7-971C-E98F5A374B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49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89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6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5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7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8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6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68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606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4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78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AE9C7-410E-4603-BC09-92AED410DF61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144B-9F6C-4D0A-97DB-35E9C6B3668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1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6.gi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>
            <a:extLst>
              <a:ext uri="{FF2B5EF4-FFF2-40B4-BE49-F238E27FC236}">
                <a16:creationId xmlns:a16="http://schemas.microsoft.com/office/drawing/2014/main" id="{8AFC840A-4DB5-4065-969B-69BB8DE2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458" y="1038777"/>
            <a:ext cx="11059101" cy="31378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5D2BE8-95D7-4F9D-AD5A-8A347FE4E431}"/>
              </a:ext>
            </a:extLst>
          </p:cNvPr>
          <p:cNvSpPr txBox="1"/>
          <p:nvPr/>
        </p:nvSpPr>
        <p:spPr>
          <a:xfrm>
            <a:off x="776068" y="346580"/>
            <a:ext cx="7326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VERSLAG ACTIVITEITEN 2020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89E2B5E-2AB0-4AEF-B3D6-7B8F6D7AB808}"/>
              </a:ext>
            </a:extLst>
          </p:cNvPr>
          <p:cNvSpPr txBox="1"/>
          <p:nvPr/>
        </p:nvSpPr>
        <p:spPr>
          <a:xfrm>
            <a:off x="776068" y="1500653"/>
            <a:ext cx="83076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Dagreis naar België 15-02-2020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 – Ledenontmoetingsavond 18-02-2020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 Tegel eruit, Plant erin 7-03-2020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Groenworkshop Korenschoof binden 18-08-2020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Lezing Plantenrassen en kwekersrechten 29-09-2020</a:t>
            </a:r>
          </a:p>
          <a:p>
            <a:endParaRPr lang="nl-N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Digitale of individuele activiteiten: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Tuinestafette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Fotowedstrijd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Kerstschikking “op afstand”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Wandelommetjes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3F257BC-C550-49D8-BD8E-BDF1CD03A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239" y="5320577"/>
            <a:ext cx="1041399" cy="124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7A5E971B-D75B-414E-8D06-1E7E134F04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799" y="6563097"/>
            <a:ext cx="11059101" cy="31378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3E32089-4A25-4812-9CEE-65AD01D27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92" y="232590"/>
            <a:ext cx="2506402" cy="82698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AD5B8-7019-4500-8D41-1B0DFEE25691}"/>
              </a:ext>
            </a:extLst>
          </p:cNvPr>
          <p:cNvSpPr txBox="1"/>
          <p:nvPr/>
        </p:nvSpPr>
        <p:spPr>
          <a:xfrm rot="16200000">
            <a:off x="-245110" y="5453689"/>
            <a:ext cx="138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85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C3F6DD-0EBD-4FD4-AD88-CCF92CCB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8BCC4C-0479-481C-B51A-DF3C56014315}"/>
              </a:ext>
            </a:extLst>
          </p:cNvPr>
          <p:cNvSpPr txBox="1"/>
          <p:nvPr/>
        </p:nvSpPr>
        <p:spPr>
          <a:xfrm>
            <a:off x="2650836" y="57912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Dagtocht 15   februari 2020 - Kalmthout 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13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CE88B29-A4F9-45D3-9759-A8245D02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C1F6F5E-5DBF-4803-AA98-09F694C55E5D}"/>
              </a:ext>
            </a:extLst>
          </p:cNvPr>
          <p:cNvSpPr/>
          <p:nvPr/>
        </p:nvSpPr>
        <p:spPr>
          <a:xfrm>
            <a:off x="796232" y="761449"/>
            <a:ext cx="495456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Terugblik ALV / </a:t>
            </a:r>
          </a:p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Ledenontmoetingsavond</a:t>
            </a:r>
          </a:p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2020 - presentaties</a:t>
            </a:r>
          </a:p>
        </p:txBody>
      </p:sp>
    </p:spTree>
    <p:extLst>
      <p:ext uri="{BB962C8B-B14F-4D97-AF65-F5344CB8AC3E}">
        <p14:creationId xmlns:p14="http://schemas.microsoft.com/office/powerpoint/2010/main" val="358649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45E009E-3D3C-4D4F-87D5-DFC2338A1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5651" cy="44356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87317B-14AC-4368-B310-1B98533EF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70" y="3781367"/>
            <a:ext cx="5273964" cy="2966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D81504-EAC4-4F7A-A181-75A8F7129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" y="3781368"/>
            <a:ext cx="5273964" cy="29666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910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215C1B-D927-4338-93B3-7EB8038A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CE87042-F0E9-471A-8F5D-FA159E15DBE0}"/>
              </a:ext>
            </a:extLst>
          </p:cNvPr>
          <p:cNvSpPr txBox="1"/>
          <p:nvPr/>
        </p:nvSpPr>
        <p:spPr>
          <a:xfrm>
            <a:off x="0" y="635546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Afscheid commissielid Groenworkshops Ineke IJzerman (links) en jubilarissen 40 jaar lid (midden, rechts)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5753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120E283-6887-4CC0-AA4E-65BFAA41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6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2FDC33-1CEC-4B4C-8F58-181CCEAC0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2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9E4273-35F7-449E-B230-A9BD64AB7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2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27E246E-C64E-4FEF-98D3-E0AAEFFF3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390"/>
            <a:ext cx="12192000" cy="284073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2DBB741-C14B-4239-96CD-87FA234CDD57}"/>
              </a:ext>
            </a:extLst>
          </p:cNvPr>
          <p:cNvSpPr txBox="1"/>
          <p:nvPr/>
        </p:nvSpPr>
        <p:spPr>
          <a:xfrm>
            <a:off x="2290430" y="461616"/>
            <a:ext cx="77862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Actie Tegel eruit, plant erin</a:t>
            </a:r>
          </a:p>
          <a:p>
            <a:pPr algn="ctr"/>
            <a:endParaRPr lang="nl-NL" sz="2400" dirty="0">
              <a:solidFill>
                <a:schemeClr val="bg1"/>
              </a:solidFill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Gemeente Middelburg i.s.m. Groenrijk Middelburg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PR-stand Groei &amp; Bloei Walcheren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</a:rPr>
              <a:t>7 maart 2020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AA8009C-490D-474F-9360-EFBC9E40F5D3}"/>
              </a:ext>
            </a:extLst>
          </p:cNvPr>
          <p:cNvSpPr txBox="1"/>
          <p:nvPr/>
        </p:nvSpPr>
        <p:spPr>
          <a:xfrm>
            <a:off x="997527" y="5499107"/>
            <a:ext cx="111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Een kort filmpje met het interview van Astrid en Wendela is te vinden op onze website: walcheren.groei.nl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8355082-8D53-4F1F-81F9-EB8416C5F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2" y="397287"/>
            <a:ext cx="2506402" cy="8269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7CC23C-3CD7-48F0-B5D9-EE09725A8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367" y="264427"/>
            <a:ext cx="915061" cy="109270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12FCC67-64A0-4401-8CC1-B99FFFA7866B}"/>
              </a:ext>
            </a:extLst>
          </p:cNvPr>
          <p:cNvSpPr txBox="1"/>
          <p:nvPr/>
        </p:nvSpPr>
        <p:spPr>
          <a:xfrm rot="16200000">
            <a:off x="-314240" y="5670576"/>
            <a:ext cx="14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9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>
            <a:extLst>
              <a:ext uri="{FF2B5EF4-FFF2-40B4-BE49-F238E27FC236}">
                <a16:creationId xmlns:a16="http://schemas.microsoft.com/office/drawing/2014/main" id="{DD4C1B76-39B1-4E78-837C-75662D9AF3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E65F631-0A7D-44B7-9DE6-2C2913F4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084" y="582588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Cursussen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2D7651-AEB6-4E20-B589-B7086CD79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397287"/>
            <a:ext cx="2506402" cy="8269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7C01BE-AD12-4C81-8CCA-A1647A292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-872" b="13619"/>
          <a:stretch/>
        </p:blipFill>
        <p:spPr>
          <a:xfrm>
            <a:off x="9521458" y="2604185"/>
            <a:ext cx="2590598" cy="1800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F1EEF3B-ADFC-4C93-833F-C76025149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77" y="202069"/>
            <a:ext cx="915061" cy="109270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4DDBA5C-43F2-43BC-AEAB-FFFC8BB5051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r="12466" b="7367"/>
          <a:stretch/>
        </p:blipFill>
        <p:spPr>
          <a:xfrm>
            <a:off x="9441515" y="1153415"/>
            <a:ext cx="2750485" cy="1682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F065FF9-DC71-40C0-9F00-39A43295945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15" y="4110197"/>
            <a:ext cx="2750485" cy="1853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050BFCB9-347A-4BB8-83B0-0DE4221B2101}"/>
              </a:ext>
            </a:extLst>
          </p:cNvPr>
          <p:cNvSpPr/>
          <p:nvPr/>
        </p:nvSpPr>
        <p:spPr>
          <a:xfrm>
            <a:off x="8902803" y="5949858"/>
            <a:ext cx="2973318" cy="461665"/>
          </a:xfrm>
          <a:prstGeom prst="rect">
            <a:avLst/>
          </a:prstGeom>
          <a:solidFill>
            <a:srgbClr val="FF954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Wendela van Dijken</a:t>
            </a:r>
            <a:endParaRPr lang="nl-NL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2288BC9-43D8-4058-9CA2-A721D32D25E6}"/>
              </a:ext>
            </a:extLst>
          </p:cNvPr>
          <p:cNvSpPr txBox="1"/>
          <p:nvPr/>
        </p:nvSpPr>
        <p:spPr>
          <a:xfrm>
            <a:off x="1460786" y="2657177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In 2020 geen cursussen i.v.m. corona-maatregelen</a:t>
            </a:r>
            <a:r>
              <a:rPr lang="nl-NL" dirty="0">
                <a:solidFill>
                  <a:schemeClr val="bg1"/>
                </a:solidFill>
              </a:rPr>
              <a:t>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9D01794-18F5-438A-A3CC-24ECA786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3" y="1558081"/>
            <a:ext cx="4516513" cy="25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192F710E-CA99-4F1E-AF4B-96245721D2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50DE570-CD24-476C-8C86-B426F1BE7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321" y="566130"/>
            <a:ext cx="925195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Floraliaproject/ruilbeurzen/OT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CEFBC3-D7A4-46DA-A78E-A6C0DA6C0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397287"/>
            <a:ext cx="2506402" cy="8269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831AC1-39B1-4AA1-81EA-A2364EA46BA9}"/>
              </a:ext>
            </a:extLst>
          </p:cNvPr>
          <p:cNvSpPr txBox="1"/>
          <p:nvPr/>
        </p:nvSpPr>
        <p:spPr>
          <a:xfrm>
            <a:off x="5048426" y="1537126"/>
            <a:ext cx="300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Het Floraliaproject kon in 2020 niet doorgaan.</a:t>
            </a:r>
            <a:endParaRPr lang="de-DE" sz="2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8BFF966-9213-464C-9458-550C51DD7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3"/>
          <a:stretch/>
        </p:blipFill>
        <p:spPr bwMode="auto">
          <a:xfrm>
            <a:off x="874520" y="4715960"/>
            <a:ext cx="4090969" cy="17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3833677-E57F-4CEC-8551-158A4801CC0D}"/>
              </a:ext>
            </a:extLst>
          </p:cNvPr>
          <p:cNvSpPr txBox="1"/>
          <p:nvPr/>
        </p:nvSpPr>
        <p:spPr>
          <a:xfrm>
            <a:off x="1115504" y="4429032"/>
            <a:ext cx="442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Geen plantenruilbeurzen in 2020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C2121E4-CAA5-40AA-B313-B880CFC76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4537"/>
          <a:stretch/>
        </p:blipFill>
        <p:spPr bwMode="auto">
          <a:xfrm>
            <a:off x="8121945" y="4151516"/>
            <a:ext cx="3612618" cy="22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F4BDCD2-F691-480E-9BDC-938F24660C85}"/>
              </a:ext>
            </a:extLst>
          </p:cNvPr>
          <p:cNvSpPr txBox="1"/>
          <p:nvPr/>
        </p:nvSpPr>
        <p:spPr>
          <a:xfrm>
            <a:off x="7381297" y="6028605"/>
            <a:ext cx="4699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Wel:</a:t>
            </a:r>
          </a:p>
          <a:p>
            <a:r>
              <a:rPr lang="nl-NL" sz="2000" dirty="0"/>
              <a:t>een plantenkraampje aan huis (De Nooijer)</a:t>
            </a:r>
            <a:endParaRPr lang="de-DE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EEE6FF-CAED-4D2B-8E9A-87EC23692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44" y="1537126"/>
            <a:ext cx="3609843" cy="242655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9677ABA-E7E3-4C3B-95A4-4DE9DF2BE11A}"/>
              </a:ext>
            </a:extLst>
          </p:cNvPr>
          <p:cNvSpPr txBox="1"/>
          <p:nvPr/>
        </p:nvSpPr>
        <p:spPr>
          <a:xfrm>
            <a:off x="6549335" y="2767280"/>
            <a:ext cx="20919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Geen Open Tuinen; </a:t>
            </a:r>
          </a:p>
          <a:p>
            <a:r>
              <a:rPr lang="nl-NL" sz="2000" dirty="0"/>
              <a:t>Wel: digitale tuinestafette</a:t>
            </a:r>
            <a:endParaRPr lang="de-DE" sz="2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BC08774-60BA-4EC6-ABA2-4EBFA305C5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0" t="23340" r="38923" b="32064"/>
          <a:stretch/>
        </p:blipFill>
        <p:spPr>
          <a:xfrm>
            <a:off x="8858774" y="2640237"/>
            <a:ext cx="939567" cy="13234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714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0" y="5367876"/>
            <a:ext cx="1041399" cy="124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338058" y="2105530"/>
            <a:ext cx="918686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Verslagen van de verschillende commissies </a:t>
            </a:r>
          </a:p>
          <a:p>
            <a:pPr algn="ctr" eaLnBrk="1" hangingPunct="1">
              <a:defRPr/>
            </a:pPr>
            <a:r>
              <a:rPr lang="nl-N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2020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408044"/>
            <a:ext cx="2506402" cy="82698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36" y="5736112"/>
            <a:ext cx="2506402" cy="8269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6C5342-87BA-4119-897C-59D68EDD0E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77" y="202069"/>
            <a:ext cx="915061" cy="109270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8DAAF48-8DB4-4096-B9F1-6E056FB83D46}"/>
              </a:ext>
            </a:extLst>
          </p:cNvPr>
          <p:cNvSpPr txBox="1"/>
          <p:nvPr/>
        </p:nvSpPr>
        <p:spPr>
          <a:xfrm rot="16200000">
            <a:off x="-314240" y="5670576"/>
            <a:ext cx="14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191FA27-20FB-4FE9-9F2B-75E267890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" y="1357746"/>
            <a:ext cx="12031921" cy="3705523"/>
          </a:xfrm>
          <a:prstGeom prst="rect">
            <a:avLst/>
          </a:prstGeom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5B818190-FA92-4C31-B708-1F2259F08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895933F-1E35-460E-A94E-F36AB6F32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438" y="599492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Groenworkshops 2020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32C5A4-6868-4B51-AA89-D991AC8C8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397287"/>
            <a:ext cx="2506402" cy="8269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A27F540-D842-48F4-8A97-67D6B3A12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28" y="216111"/>
            <a:ext cx="915061" cy="109270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50CC476-171E-4B32-8F2C-753C2313B893}"/>
              </a:ext>
            </a:extLst>
          </p:cNvPr>
          <p:cNvSpPr/>
          <p:nvPr/>
        </p:nvSpPr>
        <p:spPr>
          <a:xfrm>
            <a:off x="9185376" y="6027675"/>
            <a:ext cx="255408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Margreet Roelse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6A6F9A3-E387-4A68-ABD1-C88258A8408D}"/>
              </a:ext>
            </a:extLst>
          </p:cNvPr>
          <p:cNvSpPr txBox="1"/>
          <p:nvPr/>
        </p:nvSpPr>
        <p:spPr>
          <a:xfrm>
            <a:off x="781478" y="5345440"/>
            <a:ext cx="1077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18 augustus		Groenworkshop Korenschoof binden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2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1A2B46-7A53-4844-A6D6-CE3FAB5F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4" y="0"/>
            <a:ext cx="5100735" cy="339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CBD6611-AB30-4E1D-9F04-16A9195D9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3" y="3459635"/>
            <a:ext cx="5100735" cy="339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D3DA773-F9D5-45D3-834D-C6422FA9F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b="9251"/>
          <a:stretch/>
        </p:blipFill>
        <p:spPr bwMode="auto">
          <a:xfrm>
            <a:off x="5399704" y="-5913"/>
            <a:ext cx="6603372" cy="686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4832723-10A4-4B8A-900C-BDBECA5008C8}"/>
              </a:ext>
            </a:extLst>
          </p:cNvPr>
          <p:cNvSpPr txBox="1"/>
          <p:nvPr/>
        </p:nvSpPr>
        <p:spPr>
          <a:xfrm>
            <a:off x="3552631" y="603885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Groenworkshop       Korenschoof binden 18 augustus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228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605546C-22DD-4C41-BFD4-143BFD40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3459635"/>
            <a:ext cx="5100736" cy="33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80855A4-8253-404E-AE03-A784CF054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36190"/>
          <a:stretch/>
        </p:blipFill>
        <p:spPr bwMode="auto">
          <a:xfrm>
            <a:off x="5257702" y="226578"/>
            <a:ext cx="6934298" cy="6466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BD7617F-C1C9-4C34-8975-2B7C86D3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" y="0"/>
            <a:ext cx="5100738" cy="33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DC2F9C2-E3A8-4D14-8CB2-CE9C0D5171F6}"/>
              </a:ext>
            </a:extLst>
          </p:cNvPr>
          <p:cNvSpPr txBox="1"/>
          <p:nvPr/>
        </p:nvSpPr>
        <p:spPr>
          <a:xfrm>
            <a:off x="3487317" y="606684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chemeClr val="bg1"/>
                </a:solidFill>
              </a:rPr>
              <a:t>Groenworkshop       Korenschoof binden 18 augustus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606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E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>
            <a:extLst>
              <a:ext uri="{FF2B5EF4-FFF2-40B4-BE49-F238E27FC236}">
                <a16:creationId xmlns:a16="http://schemas.microsoft.com/office/drawing/2014/main" id="{BCD091C2-CA0F-477C-ABD2-2CD6FBACFE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209D744-3093-49F4-94CD-13CE4934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438" y="599492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Groenworkshops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9AB2A6-13E4-4455-B569-652F77BC2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28" y="216111"/>
            <a:ext cx="915061" cy="10927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5A95E2-E182-439E-A3D8-D95DB5958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397287"/>
            <a:ext cx="2506402" cy="82698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C12FE73-A67C-4D6C-A972-A223D746BE3B}"/>
              </a:ext>
            </a:extLst>
          </p:cNvPr>
          <p:cNvSpPr txBox="1"/>
          <p:nvPr/>
        </p:nvSpPr>
        <p:spPr>
          <a:xfrm>
            <a:off x="789416" y="1503372"/>
            <a:ext cx="1077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December 		Kerstschikking “op afstand”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A6EB4C3-608C-4B42-A890-CF06C8CFA53C}"/>
              </a:ext>
            </a:extLst>
          </p:cNvPr>
          <p:cNvSpPr txBox="1"/>
          <p:nvPr/>
        </p:nvSpPr>
        <p:spPr>
          <a:xfrm>
            <a:off x="789416" y="2221150"/>
            <a:ext cx="10500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Groei en Bloei afdeling Walcheren was blij dat een kerstschikking "op afstand" kon worden aangeboden. </a:t>
            </a:r>
          </a:p>
          <a:p>
            <a:r>
              <a:rPr lang="nl-NL" sz="20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Voor de kerstschikking konden mensen kiezen uit twee vormen: een kerstkrans of een kerstster. Daarnaast voor </a:t>
            </a:r>
            <a:r>
              <a:rPr lang="nl-NL" sz="200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drie uitvoeringen</a:t>
            </a:r>
            <a:r>
              <a:rPr lang="nl-NL" sz="20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zonder begeleiding; met handleiding; met video-presentatie.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8DDE9F-F862-40FF-B79F-0154889F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" y="3943856"/>
            <a:ext cx="3797557" cy="2136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123C3E5-7A38-4C86-AA8E-B358153B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92" y="3952209"/>
            <a:ext cx="8282124" cy="2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EC532A4-12A6-4473-9573-B9EF4F577F08}"/>
              </a:ext>
            </a:extLst>
          </p:cNvPr>
          <p:cNvSpPr/>
          <p:nvPr/>
        </p:nvSpPr>
        <p:spPr>
          <a:xfrm>
            <a:off x="8952111" y="6117121"/>
            <a:ext cx="2554089" cy="46166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Margreet Roelse</a:t>
            </a:r>
          </a:p>
        </p:txBody>
      </p:sp>
    </p:spTree>
    <p:extLst>
      <p:ext uri="{BB962C8B-B14F-4D97-AF65-F5344CB8AC3E}">
        <p14:creationId xmlns:p14="http://schemas.microsoft.com/office/powerpoint/2010/main" val="199275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56055F0-A480-4F28-9012-C82BBA6A8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084" y="582588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LEZINGEN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208D06-BEA9-4385-A76B-2695DBBDC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6294"/>
            <a:ext cx="2506402" cy="82698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89172E-A4D2-4457-9B76-9F792820D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39" y="264427"/>
            <a:ext cx="915061" cy="1092703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D2AD205B-8F2E-4F45-BD73-5B862D316F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107" y="1392718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B8BAF4C-ACB0-4236-8C7E-D172C96BC84A}"/>
              </a:ext>
            </a:extLst>
          </p:cNvPr>
          <p:cNvSpPr txBox="1"/>
          <p:nvPr/>
        </p:nvSpPr>
        <p:spPr>
          <a:xfrm>
            <a:off x="669924" y="1695205"/>
            <a:ext cx="108362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Lezing over plantenrassen en kwekersrechten</a:t>
            </a:r>
          </a:p>
          <a:p>
            <a:r>
              <a:rPr lang="nl-NL" sz="2800" dirty="0">
                <a:solidFill>
                  <a:schemeClr val="bg1"/>
                </a:solidFill>
              </a:rPr>
              <a:t>door ArndJan van Wijk – 29 september 2020</a:t>
            </a:r>
          </a:p>
          <a:p>
            <a:r>
              <a:rPr lang="nl-NL" sz="2800" dirty="0">
                <a:solidFill>
                  <a:schemeClr val="bg1"/>
                </a:solidFill>
              </a:rPr>
              <a:t>in De Zandput in Serooskerke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r>
              <a:rPr lang="nl-NL" sz="2400" i="1" dirty="0">
                <a:solidFill>
                  <a:schemeClr val="bg1"/>
                </a:solidFill>
              </a:rPr>
              <a:t>Deze lezing zou oorspronkelijk op 24 maart plaats vinden,</a:t>
            </a:r>
          </a:p>
          <a:p>
            <a:r>
              <a:rPr lang="nl-NL" sz="2400" i="1" dirty="0">
                <a:solidFill>
                  <a:schemeClr val="bg1"/>
                </a:solidFill>
              </a:rPr>
              <a:t>maar gelukkig kon dit wel doorgaan op 29 september</a:t>
            </a:r>
          </a:p>
          <a:p>
            <a:r>
              <a:rPr lang="nl-NL" sz="2400" i="1" dirty="0">
                <a:solidFill>
                  <a:schemeClr val="bg1"/>
                </a:solidFill>
              </a:rPr>
              <a:t>voor een kleiner publiek vanwege onderling afstand houden</a:t>
            </a:r>
            <a:r>
              <a:rPr lang="nl-NL" sz="2800" dirty="0">
                <a:solidFill>
                  <a:schemeClr val="bg1"/>
                </a:solidFill>
              </a:rPr>
              <a:t>.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47F4499-F336-4D31-BAB7-15BC16838A95}"/>
              </a:ext>
            </a:extLst>
          </p:cNvPr>
          <p:cNvSpPr/>
          <p:nvPr/>
        </p:nvSpPr>
        <p:spPr>
          <a:xfrm>
            <a:off x="9314094" y="5762576"/>
            <a:ext cx="2554089" cy="83099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Martine van der Meule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388D2EF-44FC-44C2-B47F-883CD61EA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7" y="4898572"/>
            <a:ext cx="8537510" cy="17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94F1F7D-5268-48BD-9F7C-4B2B8C30C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560" y="518948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Digitale activiteiten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E36068-BBA7-43B8-862F-D0391FEBB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39" y="264427"/>
            <a:ext cx="915061" cy="10927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CB2CC1-0DF9-496B-ABD5-FF89BCA2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6294"/>
            <a:ext cx="2506402" cy="826985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31B13CF1-6758-499D-83C1-A7A8872169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107" y="1392718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318BFFF-CE14-4888-A69C-091B4FB3A31E}"/>
              </a:ext>
            </a:extLst>
          </p:cNvPr>
          <p:cNvSpPr txBox="1"/>
          <p:nvPr/>
        </p:nvSpPr>
        <p:spPr>
          <a:xfrm>
            <a:off x="685800" y="1537800"/>
            <a:ext cx="109494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Omdat vanwege de coronamaatregelen de meeste activiteiten geen doorgang konden vinden heeft het bestuur diverse andere/digitale of individuele acties in gang gezet, zoals: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Ommetjes (suggesties)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Digitale Tuinestafette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Andere digitale Rubrieken, zoals seizoensrecepten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Tuinfoto wedstrijd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FABEC5-40EE-4BA5-826F-5B4E6B056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9"/>
          <a:stretch/>
        </p:blipFill>
        <p:spPr bwMode="auto">
          <a:xfrm>
            <a:off x="9119076" y="4925856"/>
            <a:ext cx="1929593" cy="1343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75C356-BC46-4431-8602-0D9F80EC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 r="8782"/>
          <a:stretch/>
        </p:blipFill>
        <p:spPr bwMode="auto">
          <a:xfrm>
            <a:off x="9118413" y="2709994"/>
            <a:ext cx="1782618" cy="2114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BA9C30B-B2C1-4C4E-A176-A34BDB042B1F}"/>
              </a:ext>
            </a:extLst>
          </p:cNvPr>
          <p:cNvSpPr txBox="1"/>
          <p:nvPr/>
        </p:nvSpPr>
        <p:spPr>
          <a:xfrm rot="16200000">
            <a:off x="-314240" y="5670576"/>
            <a:ext cx="14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5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1B53A5-16C7-4099-9803-F952B770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33455" cy="33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AEB472-4CF4-4F92-B65F-E5BEC5D8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92" y="0"/>
            <a:ext cx="3786232" cy="45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6565C51-FF8F-4CCB-AA8B-07E1328B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4B42BCE-386C-4D8B-A92D-64EF26F64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49478" r="22197"/>
          <a:stretch/>
        </p:blipFill>
        <p:spPr bwMode="auto">
          <a:xfrm>
            <a:off x="8837542" y="4601275"/>
            <a:ext cx="3354459" cy="22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9144F63-E46B-446F-8BDB-C123EB793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2" b="49478"/>
          <a:stretch/>
        </p:blipFill>
        <p:spPr bwMode="auto">
          <a:xfrm>
            <a:off x="7159713" y="4655261"/>
            <a:ext cx="2997228" cy="22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7CACC3-BF96-4B0E-AE4A-7DBCCF4C3B75}"/>
              </a:ext>
            </a:extLst>
          </p:cNvPr>
          <p:cNvSpPr/>
          <p:nvPr/>
        </p:nvSpPr>
        <p:spPr>
          <a:xfrm>
            <a:off x="8004944" y="-32509"/>
            <a:ext cx="16778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EA6D4AF-69E2-49C9-BB5C-5700FF716EC2}"/>
              </a:ext>
            </a:extLst>
          </p:cNvPr>
          <p:cNvSpPr txBox="1"/>
          <p:nvPr/>
        </p:nvSpPr>
        <p:spPr>
          <a:xfrm>
            <a:off x="8237989" y="1309457"/>
            <a:ext cx="34543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Ommetjes</a:t>
            </a:r>
          </a:p>
          <a:p>
            <a:endParaRPr lang="nl-NL" dirty="0"/>
          </a:p>
          <a:p>
            <a:r>
              <a:rPr lang="nl-NL" sz="2400" dirty="0"/>
              <a:t>Voorbeeld van een suggestie voor een wandelommetje</a:t>
            </a:r>
            <a:r>
              <a:rPr lang="nl-NL" dirty="0"/>
              <a:t>.</a:t>
            </a:r>
            <a:endParaRPr lang="de-DE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37297AE5-D0FA-49A7-A7F2-CD146D576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2" b="49546"/>
          <a:stretch/>
        </p:blipFill>
        <p:spPr bwMode="auto">
          <a:xfrm>
            <a:off x="4572000" y="4626659"/>
            <a:ext cx="2797907" cy="22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32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8F667B-2C99-4FFA-8E54-E1D12319F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" y="855678"/>
            <a:ext cx="12054638" cy="58303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343A4C4-35B4-4874-882C-B40EB24542A5}"/>
              </a:ext>
            </a:extLst>
          </p:cNvPr>
          <p:cNvSpPr txBox="1"/>
          <p:nvPr/>
        </p:nvSpPr>
        <p:spPr>
          <a:xfrm>
            <a:off x="2128007" y="277929"/>
            <a:ext cx="7935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Tuinestafette 2020</a:t>
            </a:r>
            <a:r>
              <a:rPr lang="nl-NL" sz="2400" dirty="0"/>
              <a:t>; digitaal genieten van elkaars tuinen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2164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DBD85D-FFBF-40D3-9AD3-CFFA09E84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9" y="0"/>
            <a:ext cx="4809687" cy="3607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97E653D-317D-49B5-B058-9863F0EA2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9" y="3654748"/>
            <a:ext cx="4809688" cy="320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A38870-964A-4B68-B89C-0C65903D1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91" y="-17439"/>
            <a:ext cx="2705449" cy="3607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16C7934-377B-422A-8BA6-B9F6F1B3E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5" y="3654748"/>
            <a:ext cx="2399236" cy="320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012BDF8-FB90-48E8-8BDE-8D3D96662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49" y="3654748"/>
            <a:ext cx="4271002" cy="320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B37FF1-4D90-4AD0-BFDE-3742C4193D97}"/>
              </a:ext>
            </a:extLst>
          </p:cNvPr>
          <p:cNvSpPr txBox="1"/>
          <p:nvPr/>
        </p:nvSpPr>
        <p:spPr>
          <a:xfrm>
            <a:off x="8118133" y="1668748"/>
            <a:ext cx="3797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Enkele van de </a:t>
            </a:r>
          </a:p>
          <a:p>
            <a:r>
              <a:rPr lang="nl-NL" sz="2800" dirty="0"/>
              <a:t>winnende foto’s </a:t>
            </a:r>
          </a:p>
          <a:p>
            <a:r>
              <a:rPr lang="nl-NL" sz="2800" dirty="0"/>
              <a:t>van de fotowedstrijd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6978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436679" y="465980"/>
            <a:ext cx="9186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Promotie commissie</a:t>
            </a:r>
          </a:p>
        </p:txBody>
      </p:sp>
      <p:pic>
        <p:nvPicPr>
          <p:cNvPr id="4" name="Afbeelding 10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867" y="5844883"/>
            <a:ext cx="2117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462056" y="1163221"/>
            <a:ext cx="11179817" cy="26070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462055" y="6586246"/>
            <a:ext cx="11179817" cy="26070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7F2E56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Afbeelding 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5" y="75494"/>
            <a:ext cx="944195" cy="112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47" y="493198"/>
            <a:ext cx="2117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9432533" y="4842742"/>
            <a:ext cx="2304059" cy="769441"/>
          </a:xfrm>
          <a:prstGeom prst="rect">
            <a:avLst/>
          </a:prstGeom>
          <a:solidFill>
            <a:srgbClr val="7F2E5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Dolf de Nooijer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vrijwilligers</a:t>
            </a:r>
          </a:p>
        </p:txBody>
      </p:sp>
      <p:sp>
        <p:nvSpPr>
          <p:cNvPr id="12" name="Tekstvak 11"/>
          <p:cNvSpPr txBox="1"/>
          <p:nvPr/>
        </p:nvSpPr>
        <p:spPr>
          <a:xfrm rot="16200000">
            <a:off x="-113114" y="4424542"/>
            <a:ext cx="1473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Foto Pixabay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3FBA11-5AF6-45E5-802F-B6063BAD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6" y="1954950"/>
            <a:ext cx="4092815" cy="159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71F044A-1C0E-4247-8DAD-C98F1F74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1" y="1605970"/>
            <a:ext cx="7111847" cy="400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22E5D62-4B0B-4E53-BDCB-33EB64AC1724}"/>
              </a:ext>
            </a:extLst>
          </p:cNvPr>
          <p:cNvSpPr txBox="1"/>
          <p:nvPr/>
        </p:nvSpPr>
        <p:spPr>
          <a:xfrm>
            <a:off x="7746617" y="1614049"/>
            <a:ext cx="400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Alleen PR stand bij </a:t>
            </a:r>
          </a:p>
          <a:p>
            <a:r>
              <a:rPr lang="nl-NL" sz="2400" dirty="0">
                <a:solidFill>
                  <a:schemeClr val="bg1"/>
                </a:solidFill>
              </a:rPr>
              <a:t>Tegel eruit, Plant erin</a:t>
            </a:r>
          </a:p>
          <a:p>
            <a:r>
              <a:rPr lang="nl-NL" sz="2400" dirty="0">
                <a:solidFill>
                  <a:schemeClr val="bg1"/>
                </a:solidFill>
              </a:rPr>
              <a:t>7 maart 2020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1FCA3BF-30AA-4735-815E-7A3264337A2E}"/>
              </a:ext>
            </a:extLst>
          </p:cNvPr>
          <p:cNvSpPr txBox="1"/>
          <p:nvPr/>
        </p:nvSpPr>
        <p:spPr>
          <a:xfrm rot="16200000">
            <a:off x="-314240" y="5670576"/>
            <a:ext cx="14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67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6C5342-87BA-4119-897C-59D68EDD0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687" y="201279"/>
            <a:ext cx="900153" cy="10749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B10834B-CE0B-49E8-A630-502C3B99C4FB}"/>
              </a:ext>
            </a:extLst>
          </p:cNvPr>
          <p:cNvSpPr txBox="1"/>
          <p:nvPr/>
        </p:nvSpPr>
        <p:spPr>
          <a:xfrm>
            <a:off x="685800" y="1276180"/>
            <a:ext cx="115062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Lezingen				Martine van der Meule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Reizen, Wandelingen		Ada Kokelaar	  Liesbeth Hamelink</a:t>
            </a:r>
          </a:p>
          <a:p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Fietstocht, Excursies				Lien Osté	  Sietske  van Liere    Lia Jobse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Cursussen				Wendela van Dijken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Groenworkshops			Margreet Roelse	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Open Tuinen en Ruilbeurzen	Lieneke Hubrechsen (coördinator)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Nationale Tuinweek				Lieneke Hubrechsen  Christien van den Bosch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 Floraliaproject			Willy de Nooijer  Agnes Tange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Promotie en PR-materialen			Dolf de Nooijer</a:t>
            </a:r>
          </a:p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Redactie </a:t>
            </a:r>
            <a:r>
              <a:rPr lang="nl-NL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Website, </a:t>
            </a:r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Groentje en Nieuwsbrieven 	</a:t>
            </a: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 Angel	    Margreet Roelse</a:t>
            </a:r>
          </a:p>
          <a:p>
            <a:pPr>
              <a:spcBef>
                <a:spcPts val="600"/>
              </a:spcBef>
            </a:pPr>
            <a:r>
              <a:rPr lang="nl-NL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Ledenadministratie,</a:t>
            </a: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papieren versie Nieuwsbrief</a:t>
            </a:r>
            <a:r>
              <a:rPr lang="nl-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Dolf de Nooijer   Suus Koole</a:t>
            </a:r>
            <a:r>
              <a:rPr lang="nl-NL" dirty="0"/>
              <a:t>		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56FDE35-EECA-4932-8094-E69A4F8B20DA}"/>
              </a:ext>
            </a:extLst>
          </p:cNvPr>
          <p:cNvSpPr txBox="1"/>
          <p:nvPr/>
        </p:nvSpPr>
        <p:spPr>
          <a:xfrm>
            <a:off x="5001195" y="440949"/>
            <a:ext cx="388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Commissies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6580CA-EC49-4B6D-ACD5-A7D9B1668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0" y="423965"/>
            <a:ext cx="2506402" cy="82698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C8A2621-C344-456D-887E-77EA9DA14DBF}"/>
              </a:ext>
            </a:extLst>
          </p:cNvPr>
          <p:cNvSpPr txBox="1"/>
          <p:nvPr/>
        </p:nvSpPr>
        <p:spPr>
          <a:xfrm rot="16200000">
            <a:off x="-272299" y="5693834"/>
            <a:ext cx="139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6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70468" y="1284568"/>
            <a:ext cx="1088146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nl-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endParaRPr lang="nl-NL" altLang="nl-NL" sz="2800" b="1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NL" altLang="nl-NL" sz="2800" b="1" dirty="0">
                <a:solidFill>
                  <a:schemeClr val="bg1"/>
                </a:solidFill>
                <a:latin typeface="+mn-lt"/>
              </a:rPr>
              <a:t>  1 Groentje </a:t>
            </a:r>
          </a:p>
          <a:p>
            <a:pPr marL="457200" indent="-457200">
              <a:spcBef>
                <a:spcPts val="3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NL" altLang="nl-NL" sz="2800" b="1" dirty="0">
                <a:solidFill>
                  <a:schemeClr val="bg1"/>
                </a:solidFill>
                <a:latin typeface="+mn-lt"/>
              </a:rPr>
              <a:t>10 digitale nieuwsbrieven</a:t>
            </a:r>
          </a:p>
          <a:p>
            <a:pPr marL="457200" indent="-457200">
              <a:spcBef>
                <a:spcPts val="3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NL" altLang="nl-NL" sz="2800" b="1" dirty="0">
                <a:solidFill>
                  <a:schemeClr val="bg1"/>
                </a:solidFill>
                <a:latin typeface="+mn-lt"/>
              </a:rPr>
              <a:t>  9 digitale nieuwsflitsen </a:t>
            </a:r>
          </a:p>
          <a:p>
            <a:pPr lvl="1">
              <a:spcBef>
                <a:spcPts val="300"/>
              </a:spcBef>
              <a:buClr>
                <a:schemeClr val="bg1"/>
              </a:buClr>
              <a:defRPr/>
            </a:pPr>
            <a:r>
              <a:rPr lang="nl-NL" altLang="nl-NL" sz="2800" b="1" dirty="0">
                <a:solidFill>
                  <a:schemeClr val="bg1"/>
                </a:solidFill>
                <a:latin typeface="+mn-lt"/>
              </a:rPr>
              <a:t>     aan 417 leden en 450 niet-leden (belangstellenden).</a:t>
            </a:r>
          </a:p>
          <a:p>
            <a:pPr lvl="1">
              <a:spcBef>
                <a:spcPts val="300"/>
              </a:spcBef>
              <a:buClr>
                <a:schemeClr val="bg1"/>
              </a:buClr>
              <a:defRPr/>
            </a:pPr>
            <a:endParaRPr lang="nl-NL" altLang="nl-NL" sz="2800" b="1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NL" altLang="nl-NL" sz="2800" b="1" dirty="0">
                <a:solidFill>
                  <a:schemeClr val="bg1"/>
                </a:solidFill>
              </a:rPr>
              <a:t>  7 papieren nieuwsbrieven </a:t>
            </a:r>
          </a:p>
          <a:p>
            <a:pPr lvl="1">
              <a:spcBef>
                <a:spcPts val="600"/>
              </a:spcBef>
              <a:buClr>
                <a:schemeClr val="bg1"/>
              </a:buClr>
              <a:defRPr/>
            </a:pPr>
            <a:r>
              <a:rPr lang="nl-NL" altLang="nl-NL" sz="2800" b="1" dirty="0">
                <a:solidFill>
                  <a:schemeClr val="bg1"/>
                </a:solidFill>
                <a:latin typeface="+mn-lt"/>
              </a:rPr>
              <a:t>      voor circa 17 niet-digitale leden.    </a:t>
            </a:r>
          </a:p>
          <a:p>
            <a:pPr>
              <a:buClr>
                <a:srgbClr val="FF8133"/>
              </a:buClr>
              <a:buFont typeface="Wingdings" panose="05000000000000000000" pitchFamily="2" charset="2"/>
              <a:buNone/>
              <a:defRPr/>
            </a:pPr>
            <a:endParaRPr lang="nl-NL" altLang="nl-NL" sz="2800" b="1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Clr>
                <a:srgbClr val="FF8133"/>
              </a:buClr>
              <a:buFont typeface="Arial" panose="020B0604020202020204" pitchFamily="34" charset="0"/>
              <a:buChar char="•"/>
              <a:defRPr/>
            </a:pPr>
            <a:endParaRPr lang="nl-NL" altLang="nl-NL" sz="2800" b="1" dirty="0">
              <a:solidFill>
                <a:schemeClr val="bg1"/>
              </a:solidFill>
              <a:latin typeface="+mn-lt"/>
            </a:endParaRPr>
          </a:p>
          <a:p>
            <a:pPr>
              <a:buClr>
                <a:srgbClr val="FF8133"/>
              </a:buClr>
              <a:defRPr/>
            </a:pPr>
            <a:endParaRPr lang="nl-NL" altLang="nl-NL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0206" y="486936"/>
            <a:ext cx="9186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Redactie Groentje/nieuwsbrieven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462056" y="1163221"/>
            <a:ext cx="11179817" cy="26070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47" y="493198"/>
            <a:ext cx="2117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0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641" y="5721558"/>
            <a:ext cx="2117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9" y="5723853"/>
            <a:ext cx="645839" cy="7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8900853" y="3659881"/>
            <a:ext cx="2741019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Dolf de Nooijer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Suus Koole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Ledenadministratie en 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redactie papieren versie nieuwsbrief</a:t>
            </a:r>
          </a:p>
        </p:txBody>
      </p:sp>
      <p:sp>
        <p:nvSpPr>
          <p:cNvPr id="14" name="Rechthoek 13"/>
          <p:cNvSpPr/>
          <p:nvPr/>
        </p:nvSpPr>
        <p:spPr>
          <a:xfrm>
            <a:off x="8876822" y="1443794"/>
            <a:ext cx="276505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 Angel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Margreet Roelse</a:t>
            </a:r>
          </a:p>
          <a:p>
            <a:pPr algn="ctr">
              <a:buClr>
                <a:srgbClr val="FF8133"/>
              </a:buClr>
              <a:defRPr/>
            </a:pPr>
            <a:r>
              <a:rPr lang="nl-NL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Website, Groentje, flyer en digitale versie nieuwsbrief</a:t>
            </a:r>
            <a:endParaRPr lang="nl-NL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CD71DC6-D470-4F09-ABDB-AB8FA5E91CE1}"/>
              </a:ext>
            </a:extLst>
          </p:cNvPr>
          <p:cNvSpPr txBox="1"/>
          <p:nvPr/>
        </p:nvSpPr>
        <p:spPr>
          <a:xfrm rot="16200000">
            <a:off x="-314240" y="5670576"/>
            <a:ext cx="144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Foto: Pixabay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26F836E-3F80-43AB-8BDA-0F448B7E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1" y="0"/>
            <a:ext cx="48613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F8200FA-E5B4-49EB-B9EB-68169E420A0E}"/>
              </a:ext>
            </a:extLst>
          </p:cNvPr>
          <p:cNvSpPr txBox="1"/>
          <p:nvPr/>
        </p:nvSpPr>
        <p:spPr>
          <a:xfrm>
            <a:off x="5310231" y="822121"/>
            <a:ext cx="63001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“Het Groentje” is eind januari per post verstuurd aan alle leden van afdeling Walcheren; dit waren er in 2020 gemiddeld 450.</a:t>
            </a:r>
          </a:p>
          <a:p>
            <a:endParaRPr lang="nl-NL" sz="2400" dirty="0"/>
          </a:p>
          <a:p>
            <a:r>
              <a:rPr lang="nl-NL" sz="2400" dirty="0"/>
              <a:t>Veel activiteiten die in het jaarprogramma </a:t>
            </a:r>
          </a:p>
          <a:p>
            <a:r>
              <a:rPr lang="nl-NL" sz="2400" dirty="0"/>
              <a:t>“Het Groentje” stonden konden in 2020 geen doorgang vinden vanwege de corona-maatregelen.</a:t>
            </a:r>
          </a:p>
          <a:p>
            <a:endParaRPr lang="nl-NL" sz="2400" dirty="0"/>
          </a:p>
          <a:p>
            <a:r>
              <a:rPr lang="nl-NL" sz="2400" dirty="0"/>
              <a:t>Via nieuwsbrieven zijn leden en belangstellenden op de hoogte gehouden van activiteiten die wel door konden gaan en van digitale en individuele mogelijkheden.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57466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A16AD18-A81E-4090-BBCB-B70B939BD3B2}"/>
              </a:ext>
            </a:extLst>
          </p:cNvPr>
          <p:cNvSpPr txBox="1"/>
          <p:nvPr/>
        </p:nvSpPr>
        <p:spPr>
          <a:xfrm>
            <a:off x="6251510" y="536027"/>
            <a:ext cx="480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Maandelijks digitale en papieren nieuwsbrieven en/of -flitsen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669808-80D9-4729-B13E-DD8D565F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2275540"/>
            <a:ext cx="4861248" cy="448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22BD70-B178-4C86-8B0F-90981794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4" y="649984"/>
            <a:ext cx="4895560" cy="162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B36022-74EA-456C-B687-51E233DB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10" y="3004458"/>
            <a:ext cx="4559726" cy="375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003C388-830B-4506-9ED7-87A866D0B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510" y="1539340"/>
            <a:ext cx="4609488" cy="146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98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677862" y="1250950"/>
            <a:ext cx="10779031" cy="16855"/>
          </a:xfrm>
          <a:prstGeom prst="line">
            <a:avLst/>
          </a:prstGeom>
          <a:noFill/>
          <a:ln w="12700">
            <a:solidFill>
              <a:srgbClr val="FF8133"/>
            </a:solidFill>
            <a:round/>
            <a:headEnd/>
            <a:tailEnd/>
          </a:ln>
          <a:effectLst>
            <a:prstShdw prst="shdw17" dist="17961" dir="2700000">
              <a:srgbClr val="994D1F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348061" y="586075"/>
            <a:ext cx="8385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Reizen, excursies e.d. 2020</a:t>
            </a:r>
          </a:p>
        </p:txBody>
      </p:sp>
      <p:sp>
        <p:nvSpPr>
          <p:cNvPr id="21" name="Rechthoek 20"/>
          <p:cNvSpPr/>
          <p:nvPr/>
        </p:nvSpPr>
        <p:spPr>
          <a:xfrm>
            <a:off x="7262618" y="5607050"/>
            <a:ext cx="4478559" cy="1015663"/>
          </a:xfrm>
          <a:prstGeom prst="rect">
            <a:avLst/>
          </a:prstGeom>
          <a:solidFill>
            <a:srgbClr val="4D020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buClr>
                <a:srgbClr val="FF8133"/>
              </a:buClr>
              <a:defRPr/>
            </a:pP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Reiscommissie:</a:t>
            </a:r>
          </a:p>
          <a:p>
            <a:pPr algn="r">
              <a:buClr>
                <a:srgbClr val="FF8133"/>
              </a:buClr>
              <a:defRPr/>
            </a:pP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Liesbeth Hamelink     Ada Kokelaar</a:t>
            </a:r>
          </a:p>
          <a:p>
            <a:pPr algn="r">
              <a:buClr>
                <a:srgbClr val="FF8133"/>
              </a:buClr>
              <a:defRPr/>
            </a:pPr>
            <a:r>
              <a:rPr lang="nl-NL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Sietske van Liere    Lien Osté    </a:t>
            </a: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Lia Jobse</a:t>
            </a:r>
            <a:endParaRPr lang="nl-NL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408044"/>
            <a:ext cx="2506402" cy="82698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6E99FC4-C162-441D-A823-05D12CBED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34" y="143873"/>
            <a:ext cx="915061" cy="109270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4E6AEE0-E359-49E1-928F-9975CE1133FD}"/>
              </a:ext>
            </a:extLst>
          </p:cNvPr>
          <p:cNvSpPr txBox="1"/>
          <p:nvPr/>
        </p:nvSpPr>
        <p:spPr>
          <a:xfrm>
            <a:off x="1509231" y="2392218"/>
            <a:ext cx="9116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I.v.m. coronamaatregelen alleen een dagreis in februari 2020</a:t>
            </a:r>
          </a:p>
          <a:p>
            <a:endParaRPr lang="nl-NL" sz="2800" dirty="0">
              <a:solidFill>
                <a:schemeClr val="bg1"/>
              </a:solidFill>
            </a:endParaRPr>
          </a:p>
          <a:p>
            <a:pPr algn="ctr"/>
            <a:r>
              <a:rPr lang="nl-NL" sz="2800" dirty="0">
                <a:solidFill>
                  <a:schemeClr val="bg1"/>
                </a:solidFill>
              </a:rPr>
              <a:t>georganiseerd door Ada Kokelaar en Lien Osté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56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E8464D-75A2-408F-BF4F-4C7C1EC9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69AFF9-76D1-4A58-A911-2112507DC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64543EB-A9A1-4248-AB21-6864F117BD25}"/>
              </a:ext>
            </a:extLst>
          </p:cNvPr>
          <p:cNvSpPr txBox="1"/>
          <p:nvPr/>
        </p:nvSpPr>
        <p:spPr>
          <a:xfrm>
            <a:off x="5096211" y="6166465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Dagtocht 15 februari 2020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9501240-E941-430E-A213-305F86CB07D2}"/>
              </a:ext>
            </a:extLst>
          </p:cNvPr>
          <p:cNvSpPr txBox="1"/>
          <p:nvPr/>
        </p:nvSpPr>
        <p:spPr>
          <a:xfrm>
            <a:off x="5560291" y="5474930"/>
            <a:ext cx="542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Ursulineninstituut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8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BE38FF-DF45-45E3-BFB3-FF0DA0B75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496E89-64B6-4B9C-8C85-B33F01B133D3}"/>
              </a:ext>
            </a:extLst>
          </p:cNvPr>
          <p:cNvSpPr txBox="1"/>
          <p:nvPr/>
        </p:nvSpPr>
        <p:spPr>
          <a:xfrm>
            <a:off x="6973455" y="61976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Dagtocht 15 februari 2020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29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2C04EE-571B-4906-9FA6-EB2339F8C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91DB3D-ECB9-4931-A1D9-D2C71A94F0B0}"/>
              </a:ext>
            </a:extLst>
          </p:cNvPr>
          <p:cNvSpPr txBox="1"/>
          <p:nvPr/>
        </p:nvSpPr>
        <p:spPr>
          <a:xfrm>
            <a:off x="2872509" y="55880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Dagtocht 15 februari 2020 - Kalmthout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1679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F3F55C-12B1-475C-9B51-1EB95B59E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E91ECC4-33F3-49E7-81D3-9AC44A3CF6EF}"/>
              </a:ext>
            </a:extLst>
          </p:cNvPr>
          <p:cNvSpPr txBox="1"/>
          <p:nvPr/>
        </p:nvSpPr>
        <p:spPr>
          <a:xfrm>
            <a:off x="1625599" y="58928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Dagtocht 15 februari     2020 – Arboretum Kalmthout 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2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Office PowerPoint</Application>
  <PresentationFormat>Breedbeeld</PresentationFormat>
  <Paragraphs>135</Paragraphs>
  <Slides>32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Montserrat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Herma</dc:creator>
  <cp:lastModifiedBy>Herma Angel</cp:lastModifiedBy>
  <cp:revision>291</cp:revision>
  <dcterms:created xsi:type="dcterms:W3CDTF">2019-01-30T12:54:45Z</dcterms:created>
  <dcterms:modified xsi:type="dcterms:W3CDTF">2021-10-01T13:39:32Z</dcterms:modified>
  <cp:contentStatus/>
</cp:coreProperties>
</file>